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0" r:id="rId4"/>
    <p:sldId id="264" r:id="rId5"/>
    <p:sldId id="266" r:id="rId6"/>
    <p:sldId id="277" r:id="rId7"/>
    <p:sldId id="267" r:id="rId8"/>
    <p:sldId id="268" r:id="rId9"/>
    <p:sldId id="269" r:id="rId10"/>
    <p:sldId id="270" r:id="rId11"/>
    <p:sldId id="271" r:id="rId12"/>
    <p:sldId id="272" r:id="rId13"/>
    <p:sldId id="276" r:id="rId14"/>
    <p:sldId id="263" r:id="rId15"/>
    <p:sldId id="273" r:id="rId16"/>
    <p:sldId id="274" r:id="rId17"/>
    <p:sldId id="275" r:id="rId18"/>
    <p:sldId id="261" r:id="rId19"/>
    <p:sldId id="279" r:id="rId20"/>
    <p:sldId id="2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BFE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08833-B0EC-4942-AFCB-EED66AC1D4CE}" type="datetimeFigureOut">
              <a:rPr lang="en-US" smtClean="0"/>
              <a:t>10/6/2022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27347-608B-4435-9BCD-286E1DEC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27347-608B-4435-9BCD-286E1DECB2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4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27347-608B-4435-9BCD-286E1DECB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3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3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82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48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52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01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357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981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021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64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6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20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77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37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14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3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35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8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FF650F-C600-B780-098F-F2AAFAEFC00B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C1C9A-64F1-8086-9B51-AFD7DC977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519" y="1439694"/>
            <a:ext cx="3412820" cy="2315882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Berlin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Traffic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en-US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AccidentS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D72A3C-E5E4-469C-5D22-55A9044295E1}"/>
              </a:ext>
            </a:extLst>
          </p:cNvPr>
          <p:cNvSpPr txBox="1">
            <a:spLocks/>
          </p:cNvSpPr>
          <p:nvPr/>
        </p:nvSpPr>
        <p:spPr>
          <a:xfrm>
            <a:off x="5253173" y="2192694"/>
            <a:ext cx="4832028" cy="1562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Interactive </a:t>
            </a:r>
          </a:p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4C33BF-CA00-0588-A808-3EE58F0CB694}"/>
              </a:ext>
            </a:extLst>
          </p:cNvPr>
          <p:cNvSpPr txBox="1">
            <a:spLocks/>
          </p:cNvSpPr>
          <p:nvPr/>
        </p:nvSpPr>
        <p:spPr>
          <a:xfrm>
            <a:off x="5253174" y="4444081"/>
            <a:ext cx="2154142" cy="40686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5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Paul Kollhof</a:t>
            </a:r>
            <a:endParaRPr lang="de-DE" sz="205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988F2-5D22-7F18-EF82-42D24254003C}"/>
              </a:ext>
            </a:extLst>
          </p:cNvPr>
          <p:cNvSpPr txBox="1"/>
          <p:nvPr/>
        </p:nvSpPr>
        <p:spPr>
          <a:xfrm>
            <a:off x="5253172" y="3875199"/>
            <a:ext cx="4832028" cy="469359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2450" noProof="1">
                <a:latin typeface="Aharoni" panose="02010803020104030203" pitchFamily="2" charset="-79"/>
                <a:cs typeface="Aharoni" panose="02010803020104030203" pitchFamily="2" charset="-79"/>
              </a:rPr>
              <a:t>Exploring</a:t>
            </a:r>
            <a:r>
              <a:rPr lang="de-DE" sz="2450"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de-DE" sz="2450" noProof="1">
                <a:latin typeface="Aharoni" panose="02010803020104030203" pitchFamily="2" charset="-79"/>
                <a:cs typeface="Aharoni" panose="02010803020104030203" pitchFamily="2" charset="-79"/>
              </a:rPr>
              <a:t>Dangers</a:t>
            </a:r>
            <a:r>
              <a:rPr lang="de-DE" sz="2450">
                <a:latin typeface="Aharoni" panose="02010803020104030203" pitchFamily="2" charset="-79"/>
                <a:cs typeface="Aharoni" panose="02010803020104030203" pitchFamily="2" charset="-79"/>
              </a:rPr>
              <a:t> of Berlin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C74DC-FB53-45F6-DE82-68F97BE6C8D2}"/>
              </a:ext>
            </a:extLst>
          </p:cNvPr>
          <p:cNvSpPr txBox="1"/>
          <p:nvPr/>
        </p:nvSpPr>
        <p:spPr>
          <a:xfrm>
            <a:off x="7407316" y="4925133"/>
            <a:ext cx="2677884" cy="43088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 sz="2200" b="1">
                <a:cs typeface="Aharoni" panose="02010803020104030203" pitchFamily="2" charset="-79"/>
              </a:rPr>
              <a:t>07.10.2022 – Berlin</a:t>
            </a:r>
          </a:p>
        </p:txBody>
      </p:sp>
    </p:spTree>
    <p:extLst>
      <p:ext uri="{BB962C8B-B14F-4D97-AF65-F5344CB8AC3E}">
        <p14:creationId xmlns:p14="http://schemas.microsoft.com/office/powerpoint/2010/main" val="2251736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4" cy="65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8" y="136855"/>
            <a:ext cx="11665502" cy="65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0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125" y="148074"/>
            <a:ext cx="11625746" cy="65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90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5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4" y="130098"/>
            <a:ext cx="11689452" cy="6597803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1DB4029-F9D6-1BB6-8C7F-EF9AE5538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82" y="195412"/>
            <a:ext cx="4858791" cy="531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192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C10B3-249A-FAA3-37EA-AB8113A743DC}"/>
              </a:ext>
            </a:extLst>
          </p:cNvPr>
          <p:cNvSpPr/>
          <p:nvPr/>
        </p:nvSpPr>
        <p:spPr>
          <a:xfrm>
            <a:off x="263245" y="136855"/>
            <a:ext cx="11665507" cy="65842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4DFC8FC6-C7B4-B62D-35FD-512212A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0" y="152133"/>
            <a:ext cx="5156716" cy="6553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81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C10B3-249A-FAA3-37EA-AB8113A743DC}"/>
              </a:ext>
            </a:extLst>
          </p:cNvPr>
          <p:cNvSpPr/>
          <p:nvPr/>
        </p:nvSpPr>
        <p:spPr>
          <a:xfrm>
            <a:off x="263245" y="136855"/>
            <a:ext cx="11665507" cy="65842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C8FC6-C7B4-B62D-35FD-512212A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640" y="152134"/>
            <a:ext cx="5156716" cy="655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04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C10B3-249A-FAA3-37EA-AB8113A743DC}"/>
              </a:ext>
            </a:extLst>
          </p:cNvPr>
          <p:cNvSpPr/>
          <p:nvPr/>
        </p:nvSpPr>
        <p:spPr>
          <a:xfrm>
            <a:off x="263245" y="136855"/>
            <a:ext cx="11665507" cy="65842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C8FC6-C7B4-B62D-35FD-512212A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640" y="152134"/>
            <a:ext cx="5156715" cy="655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24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5" y="540198"/>
            <a:ext cx="10257299" cy="5777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99BD1D-343B-8777-222C-FA8E4EAF9577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3201104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Outlook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3238426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Accident-avoidant routing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2" y="2479210"/>
            <a:ext cx="3135788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Display accident details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70" y="2925339"/>
            <a:ext cx="2977169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826812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1C1C9A-64F1-8086-9B51-AFD7DC977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519" y="851861"/>
            <a:ext cx="3412820" cy="2315882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Berlin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Traffic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en-US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AccidentS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D72A3C-E5E4-469C-5D22-55A9044295E1}"/>
              </a:ext>
            </a:extLst>
          </p:cNvPr>
          <p:cNvSpPr txBox="1">
            <a:spLocks/>
          </p:cNvSpPr>
          <p:nvPr/>
        </p:nvSpPr>
        <p:spPr>
          <a:xfrm>
            <a:off x="5253173" y="1604861"/>
            <a:ext cx="4832028" cy="1562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Interactive </a:t>
            </a:r>
          </a:p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4C33BF-CA00-0588-A808-3EE58F0CB694}"/>
              </a:ext>
            </a:extLst>
          </p:cNvPr>
          <p:cNvSpPr txBox="1">
            <a:spLocks/>
          </p:cNvSpPr>
          <p:nvPr/>
        </p:nvSpPr>
        <p:spPr>
          <a:xfrm>
            <a:off x="5253173" y="851861"/>
            <a:ext cx="2154142" cy="40686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5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Paul Kollhof</a:t>
            </a:r>
            <a:endParaRPr lang="de-DE" sz="205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F650F-C600-B780-098F-F2AAFAEFC00B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74383-C6EB-9E75-B53E-D106461D9210}"/>
              </a:ext>
            </a:extLst>
          </p:cNvPr>
          <p:cNvSpPr txBox="1"/>
          <p:nvPr/>
        </p:nvSpPr>
        <p:spPr>
          <a:xfrm>
            <a:off x="3259504" y="3479405"/>
            <a:ext cx="3238426" cy="2308324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</a:p>
          <a:p>
            <a:pPr algn="ctr"/>
            <a:r>
              <a:rPr lang="de-DE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BD9BE-20E4-B32A-99E4-11613671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53" y="3428999"/>
            <a:ext cx="2131814" cy="23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0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CB2E21-D60F-6A4B-2500-EB16CB4B9C18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1773518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A09DB2-F35F-1799-5B33-AE530F9B5437}"/>
              </a:ext>
            </a:extLst>
          </p:cNvPr>
          <p:cNvSpPr txBox="1">
            <a:spLocks/>
          </p:cNvSpPr>
          <p:nvPr/>
        </p:nvSpPr>
        <p:spPr>
          <a:xfrm>
            <a:off x="5710427" y="3783713"/>
            <a:ext cx="4815298" cy="847526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 err="1"/>
              <a:t>OpenDataBerlin</a:t>
            </a:r>
            <a:r>
              <a:rPr lang="de-DE"/>
              <a:t> (www.daten.berlin.de)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0" y="2479210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Traffic </a:t>
            </a:r>
            <a:r>
              <a:rPr lang="de-DE" err="1"/>
              <a:t>accident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2018-2021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69" y="2925339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Registry of ~ 50.000 traffic accidents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4F461-9848-0915-A8CC-837C85370515}"/>
              </a:ext>
            </a:extLst>
          </p:cNvPr>
          <p:cNvSpPr txBox="1"/>
          <p:nvPr/>
        </p:nvSpPr>
        <p:spPr>
          <a:xfrm>
            <a:off x="8025318" y="5197077"/>
            <a:ext cx="250040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/>
              <a:t>OpenSreetMap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E5EC1-9517-AF1A-BC5E-0DECF89A13EB}"/>
              </a:ext>
            </a:extLst>
          </p:cNvPr>
          <p:cNvSpPr txBox="1"/>
          <p:nvPr/>
        </p:nvSpPr>
        <p:spPr>
          <a:xfrm>
            <a:off x="8025319" y="4729492"/>
            <a:ext cx="250040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/>
              <a:t>Geopandas, Folium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F39A66-4DAF-877D-169F-842E23F6BBA9}"/>
              </a:ext>
            </a:extLst>
          </p:cNvPr>
          <p:cNvGrpSpPr/>
          <p:nvPr/>
        </p:nvGrpSpPr>
        <p:grpSpPr>
          <a:xfrm>
            <a:off x="10167918" y="1433955"/>
            <a:ext cx="895824" cy="1229921"/>
            <a:chOff x="10167918" y="1433955"/>
            <a:chExt cx="895824" cy="12299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078C7B-FA83-D2DE-A092-30DF5B80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7918" y="1433955"/>
              <a:ext cx="895824" cy="96845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16FF35-E3FF-E85B-E095-11930DCC6BF8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10615830" y="2402413"/>
              <a:ext cx="0" cy="261463"/>
            </a:xfrm>
            <a:prstGeom prst="straightConnector1">
              <a:avLst/>
            </a:prstGeom>
            <a:ln w="76200">
              <a:solidFill>
                <a:srgbClr val="00BBF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65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624B-AB2A-C41E-ADE5-C1A10AE9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3159-35C6-DC7D-4637-501646D7C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94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A0F9D8-1117-BAE7-7984-B4445039ED9C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3793500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Who cares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381692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Loves data, stats and numbers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1" y="2479210"/>
            <a:ext cx="372361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Wants to explore Berlin by bike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70" y="2925339"/>
            <a:ext cx="3564997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Needs to know where and in what way it is dangerous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5B94D-6324-0A7E-D9DB-C8057824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63" y="1082469"/>
            <a:ext cx="3464367" cy="4144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565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7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83B17-EC63-DB72-0F6C-B48D40B75F12}"/>
              </a:ext>
            </a:extLst>
          </p:cNvPr>
          <p:cNvSpPr/>
          <p:nvPr/>
        </p:nvSpPr>
        <p:spPr>
          <a:xfrm>
            <a:off x="8031755" y="174178"/>
            <a:ext cx="3869007" cy="3735349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192D1A-8D37-2471-7592-A41EA4053CA5}"/>
              </a:ext>
            </a:extLst>
          </p:cNvPr>
          <p:cNvGrpSpPr/>
          <p:nvPr/>
        </p:nvGrpSpPr>
        <p:grpSpPr>
          <a:xfrm>
            <a:off x="10993371" y="1006241"/>
            <a:ext cx="662258" cy="2778445"/>
            <a:chOff x="11217303" y="1062227"/>
            <a:chExt cx="662258" cy="27784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A45A30-DFBE-F02D-7D63-CD41C947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17305" y="1062227"/>
              <a:ext cx="662256" cy="906531"/>
            </a:xfrm>
            <a:prstGeom prst="rect">
              <a:avLst/>
            </a:prstGeom>
          </p:spPr>
        </p:pic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874567F-4091-BA58-158E-0CED9060B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7303" y="2934141"/>
              <a:ext cx="662257" cy="906531"/>
            </a:xfrm>
            <a:prstGeom prst="rect">
              <a:avLst/>
            </a:prstGeom>
          </p:spPr>
        </p:pic>
        <p:pic>
          <p:nvPicPr>
            <p:cNvPr id="8" name="Picture 7" descr="A blue and white flag&#10;&#10;Description automatically generated with medium confidence">
              <a:extLst>
                <a:ext uri="{FF2B5EF4-FFF2-40B4-BE49-F238E27FC236}">
                  <a16:creationId xmlns:a16="http://schemas.microsoft.com/office/drawing/2014/main" id="{09A2B402-1136-9C07-1BE1-D6D5A920F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17303" y="1998184"/>
              <a:ext cx="662257" cy="906531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73A8CEC-6B7D-0BEE-1937-E8EF45C51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6887" y="345233"/>
            <a:ext cx="3398742" cy="58638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 fontScale="90000"/>
          </a:bodyPr>
          <a:lstStyle/>
          <a:p>
            <a:pPr algn="l"/>
            <a:r>
              <a:rPr lang="de-DE" sz="3600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Data-Markers</a:t>
            </a:r>
            <a:endParaRPr lang="en-US" sz="3600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C4123-1E9A-8E91-666C-52332A225157}"/>
              </a:ext>
            </a:extLst>
          </p:cNvPr>
          <p:cNvSpPr txBox="1"/>
          <p:nvPr/>
        </p:nvSpPr>
        <p:spPr>
          <a:xfrm>
            <a:off x="8256889" y="1110393"/>
            <a:ext cx="2556086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/>
              <a:t>District</a:t>
            </a:r>
            <a:r>
              <a:rPr lang="de-DE" sz="3200"/>
              <a:t> stats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C3809-58AF-81F8-7303-9ED6A865C26E}"/>
              </a:ext>
            </a:extLst>
          </p:cNvPr>
          <p:cNvSpPr txBox="1"/>
          <p:nvPr/>
        </p:nvSpPr>
        <p:spPr>
          <a:xfrm>
            <a:off x="8256889" y="2946921"/>
            <a:ext cx="2556086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/>
              <a:t>Ironhack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DB7E3-7661-8DF8-7651-E4F2C531755C}"/>
              </a:ext>
            </a:extLst>
          </p:cNvPr>
          <p:cNvSpPr txBox="1"/>
          <p:nvPr/>
        </p:nvSpPr>
        <p:spPr>
          <a:xfrm>
            <a:off x="8256887" y="2041852"/>
            <a:ext cx="2556086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/>
              <a:t>City</a:t>
            </a:r>
            <a:r>
              <a:rPr lang="de-DE" sz="3200"/>
              <a:t> stats</a:t>
            </a:r>
          </a:p>
        </p:txBody>
      </p:sp>
    </p:spTree>
    <p:extLst>
      <p:ext uri="{BB962C8B-B14F-4D97-AF65-F5344CB8AC3E}">
        <p14:creationId xmlns:p14="http://schemas.microsoft.com/office/powerpoint/2010/main" val="209311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5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7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5" cy="65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4" cy="65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342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96</Words>
  <Application>Microsoft Office PowerPoint</Application>
  <PresentationFormat>Widescreen</PresentationFormat>
  <Paragraphs>33</Paragraphs>
  <Slides>20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Arial</vt:lpstr>
      <vt:lpstr>Calibri</vt:lpstr>
      <vt:lpstr>Century Gothic</vt:lpstr>
      <vt:lpstr>Mesh</vt:lpstr>
      <vt:lpstr>Berlin  Traffic  AccidentS</vt:lpstr>
      <vt:lpstr>Data</vt:lpstr>
      <vt:lpstr>Who cares</vt:lpstr>
      <vt:lpstr>PowerPoint Presentation</vt:lpstr>
      <vt:lpstr>PowerPoint Presentation</vt:lpstr>
      <vt:lpstr>Data-Markers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Berlin  Traffic  AccidentS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Berlin  Traffic  Accident</dc:title>
  <dc:creator>Paul Kollhof</dc:creator>
  <cp:lastModifiedBy>Paul Kollhof</cp:lastModifiedBy>
  <cp:revision>29</cp:revision>
  <dcterms:created xsi:type="dcterms:W3CDTF">2022-10-06T09:27:57Z</dcterms:created>
  <dcterms:modified xsi:type="dcterms:W3CDTF">2022-10-06T14:57:19Z</dcterms:modified>
</cp:coreProperties>
</file>